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87" r:id="rId5"/>
    <p:sldId id="327" r:id="rId6"/>
    <p:sldId id="302" r:id="rId7"/>
    <p:sldId id="331" r:id="rId8"/>
    <p:sldId id="303" r:id="rId9"/>
    <p:sldId id="328" r:id="rId10"/>
    <p:sldId id="304" r:id="rId11"/>
    <p:sldId id="329" r:id="rId12"/>
    <p:sldId id="330" r:id="rId13"/>
    <p:sldId id="319" r:id="rId14"/>
    <p:sldId id="318" r:id="rId15"/>
    <p:sldId id="313" r:id="rId16"/>
    <p:sldId id="311" r:id="rId17"/>
    <p:sldId id="324" r:id="rId18"/>
    <p:sldId id="310" r:id="rId19"/>
    <p:sldId id="312" r:id="rId20"/>
    <p:sldId id="308" r:id="rId21"/>
    <p:sldId id="309" r:id="rId22"/>
    <p:sldId id="314" r:id="rId23"/>
    <p:sldId id="315" r:id="rId24"/>
    <p:sldId id="316" r:id="rId25"/>
    <p:sldId id="317" r:id="rId26"/>
    <p:sldId id="320" r:id="rId27"/>
    <p:sldId id="321" r:id="rId28"/>
    <p:sldId id="322" r:id="rId29"/>
    <p:sldId id="323" r:id="rId30"/>
    <p:sldId id="325" r:id="rId31"/>
    <p:sldId id="32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57"/>
    <p:restoredTop sz="96127"/>
  </p:normalViewPr>
  <p:slideViewPr>
    <p:cSldViewPr snapToGrid="0">
      <p:cViewPr varScale="1">
        <p:scale>
          <a:sx n="121" d="100"/>
          <a:sy n="121" d="100"/>
        </p:scale>
        <p:origin x="4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5/21/24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9</a:t>
            </a:fld>
            <a:endParaRPr lang="en-US"/>
          </a:p>
        </p:txBody>
      </p:sp>
    </p:spTree>
    <p:extLst>
      <p:ext uri="{BB962C8B-B14F-4D97-AF65-F5344CB8AC3E}">
        <p14:creationId xmlns:p14="http://schemas.microsoft.com/office/powerpoint/2010/main" val="259535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some </a:t>
            </a:r>
            <a:r>
              <a:rPr lang="en-US" dirty="0" err="1"/>
              <a:t>prelimiry</a:t>
            </a:r>
            <a:r>
              <a:rPr lang="en-US" dirty="0"/>
              <a:t> results for our </a:t>
            </a:r>
            <a:r>
              <a:rPr lang="en-US" dirty="0" err="1"/>
              <a:t>ghana</a:t>
            </a:r>
            <a:r>
              <a:rPr lang="en-US" dirty="0"/>
              <a:t> baseline. In most of the cases the model overestimate the discharge, however where the model </a:t>
            </a:r>
            <a:r>
              <a:rPr lang="en-US" dirty="0" err="1"/>
              <a:t>subestimate</a:t>
            </a:r>
            <a:r>
              <a:rPr lang="en-US" dirty="0"/>
              <a:t> the observations the NASH error is not so bad. For instance, this two stations..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10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12</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14</a:t>
            </a:fld>
            <a:endParaRPr lang="en-US"/>
          </a:p>
        </p:txBody>
      </p:sp>
    </p:spTree>
    <p:extLst>
      <p:ext uri="{BB962C8B-B14F-4D97-AF65-F5344CB8AC3E}">
        <p14:creationId xmlns:p14="http://schemas.microsoft.com/office/powerpoint/2010/main" val="4206412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5/21/24</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1km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2FA4BD8A-524D-03F2-03B7-434B981BDAA9}"/>
              </a:ext>
            </a:extLst>
          </p:cNvPr>
          <p:cNvPicPr>
            <a:picLocks noChangeAspect="1"/>
          </p:cNvPicPr>
          <p:nvPr/>
        </p:nvPicPr>
        <p:blipFill>
          <a:blip r:embed="rId2"/>
          <a:stretch>
            <a:fillRect/>
          </a:stretch>
        </p:blipFill>
        <p:spPr>
          <a:xfrm>
            <a:off x="7455565" y="133348"/>
            <a:ext cx="4736435" cy="5688917"/>
          </a:xfrm>
          <a:prstGeom prst="rect">
            <a:avLst/>
          </a:prstGeom>
        </p:spPr>
      </p:pic>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spTree>
    <p:extLst>
      <p:ext uri="{BB962C8B-B14F-4D97-AF65-F5344CB8AC3E}">
        <p14:creationId xmlns:p14="http://schemas.microsoft.com/office/powerpoint/2010/main" val="1229232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p of a mountain range&#10;&#10;Description automatically generated">
            <a:extLst>
              <a:ext uri="{FF2B5EF4-FFF2-40B4-BE49-F238E27FC236}">
                <a16:creationId xmlns:a16="http://schemas.microsoft.com/office/drawing/2014/main" id="{673DB682-2643-5C57-10E5-1F01B39B8A49}"/>
              </a:ext>
            </a:extLst>
          </p:cNvPr>
          <p:cNvPicPr>
            <a:picLocks noChangeAspect="1"/>
          </p:cNvPicPr>
          <p:nvPr/>
        </p:nvPicPr>
        <p:blipFill>
          <a:blip r:embed="rId3"/>
          <a:stretch>
            <a:fillRect/>
          </a:stretch>
        </p:blipFill>
        <p:spPr>
          <a:xfrm>
            <a:off x="7498860" y="423333"/>
            <a:ext cx="4693140" cy="6011333"/>
          </a:xfrm>
          <a:prstGeom prst="rect">
            <a:avLst/>
          </a:prstGeom>
        </p:spPr>
      </p:pic>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sp>
        <p:nvSpPr>
          <p:cNvPr id="4" name="Content Placeholder 3">
            <a:extLst>
              <a:ext uri="{FF2B5EF4-FFF2-40B4-BE49-F238E27FC236}">
                <a16:creationId xmlns:a16="http://schemas.microsoft.com/office/drawing/2014/main" id="{A41DDDCF-8D91-7DF2-EB19-DFB7D1E8310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1683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p of a mountain range&#10;&#10;Description automatically generated">
            <a:extLst>
              <a:ext uri="{FF2B5EF4-FFF2-40B4-BE49-F238E27FC236}">
                <a16:creationId xmlns:a16="http://schemas.microsoft.com/office/drawing/2014/main" id="{F3B01A55-9680-E422-5B97-64B5C2586C88}"/>
              </a:ext>
            </a:extLst>
          </p:cNvPr>
          <p:cNvPicPr>
            <a:picLocks noChangeAspect="1"/>
          </p:cNvPicPr>
          <p:nvPr/>
        </p:nvPicPr>
        <p:blipFill>
          <a:blip r:embed="rId2"/>
          <a:stretch>
            <a:fillRect/>
          </a:stretch>
        </p:blipFill>
        <p:spPr>
          <a:xfrm>
            <a:off x="7232263" y="135248"/>
            <a:ext cx="4925401" cy="6028485"/>
          </a:xfrm>
          <a:prstGeom prst="rect">
            <a:avLst/>
          </a:prstGeom>
        </p:spPr>
      </p:pic>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spTree>
    <p:extLst>
      <p:ext uri="{BB962C8B-B14F-4D97-AF65-F5344CB8AC3E}">
        <p14:creationId xmlns:p14="http://schemas.microsoft.com/office/powerpoint/2010/main" val="213537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BC949A5D-145B-31FE-67E1-A7B75DF7F9F9}"/>
              </a:ext>
            </a:extLst>
          </p:cNvPr>
          <p:cNvPicPr>
            <a:picLocks noChangeAspect="1"/>
          </p:cNvPicPr>
          <p:nvPr/>
        </p:nvPicPr>
        <p:blipFill>
          <a:blip r:embed="rId2"/>
          <a:stretch>
            <a:fillRect/>
          </a:stretch>
        </p:blipFill>
        <p:spPr>
          <a:xfrm>
            <a:off x="7937123" y="455082"/>
            <a:ext cx="4254877" cy="5520267"/>
          </a:xfrm>
          <a:prstGeom prst="rect">
            <a:avLst/>
          </a:prstGeom>
        </p:spPr>
      </p:pic>
      <p:sp>
        <p:nvSpPr>
          <p:cNvPr id="2" name="TextBox 1">
            <a:extLst>
              <a:ext uri="{FF2B5EF4-FFF2-40B4-BE49-F238E27FC236}">
                <a16:creationId xmlns:a16="http://schemas.microsoft.com/office/drawing/2014/main" id="{634A0686-A184-2C3F-02A2-2306D4048FEE}"/>
              </a:ext>
            </a:extLst>
          </p:cNvPr>
          <p:cNvSpPr txBox="1"/>
          <p:nvPr/>
        </p:nvSpPr>
        <p:spPr>
          <a:xfrm>
            <a:off x="4206240" y="86267"/>
            <a:ext cx="2292096" cy="369332"/>
          </a:xfrm>
          <a:prstGeom prst="rect">
            <a:avLst/>
          </a:prstGeom>
          <a:noFill/>
        </p:spPr>
        <p:txBody>
          <a:bodyPr wrap="square" rtlCol="0">
            <a:spAutoFit/>
          </a:bodyPr>
          <a:lstStyle/>
          <a:p>
            <a:r>
              <a:rPr lang="en-US" dirty="0"/>
              <a:t>Station=1526801</a:t>
            </a:r>
          </a:p>
        </p:txBody>
      </p:sp>
      <p:sp>
        <p:nvSpPr>
          <p:cNvPr id="4" name="Content Placeholder 3">
            <a:extLst>
              <a:ext uri="{FF2B5EF4-FFF2-40B4-BE49-F238E27FC236}">
                <a16:creationId xmlns:a16="http://schemas.microsoft.com/office/drawing/2014/main" id="{29755EDE-1786-8E64-249F-F60A33866D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16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A map of a mountain range&#10;&#10;Description automatically generated">
            <a:extLst>
              <a:ext uri="{FF2B5EF4-FFF2-40B4-BE49-F238E27FC236}">
                <a16:creationId xmlns:a16="http://schemas.microsoft.com/office/drawing/2014/main" id="{B17D49A8-46AD-6F6F-1F8E-3885E2383C17}"/>
              </a:ext>
            </a:extLst>
          </p:cNvPr>
          <p:cNvPicPr>
            <a:picLocks noChangeAspect="1"/>
          </p:cNvPicPr>
          <p:nvPr/>
        </p:nvPicPr>
        <p:blipFill rotWithShape="1">
          <a:blip r:embed="rId2"/>
          <a:srcRect r="4560"/>
          <a:stretch/>
        </p:blipFill>
        <p:spPr>
          <a:xfrm>
            <a:off x="7536704" y="355600"/>
            <a:ext cx="4527477" cy="5892800"/>
          </a:xfrm>
          <a:prstGeom prst="rect">
            <a:avLst/>
          </a:prstGeom>
        </p:spPr>
      </p:pic>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spTree>
    <p:extLst>
      <p:ext uri="{BB962C8B-B14F-4D97-AF65-F5344CB8AC3E}">
        <p14:creationId xmlns:p14="http://schemas.microsoft.com/office/powerpoint/2010/main" val="1125024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B2E456A8-97F5-F8BC-C23A-786453E56634}"/>
              </a:ext>
            </a:extLst>
          </p:cNvPr>
          <p:cNvPicPr>
            <a:picLocks noChangeAspect="1"/>
          </p:cNvPicPr>
          <p:nvPr/>
        </p:nvPicPr>
        <p:blipFill>
          <a:blip r:embed="rId2"/>
          <a:stretch>
            <a:fillRect/>
          </a:stretch>
        </p:blipFill>
        <p:spPr>
          <a:xfrm>
            <a:off x="7429041" y="338667"/>
            <a:ext cx="4762959" cy="6002867"/>
          </a:xfrm>
          <a:prstGeom prst="rect">
            <a:avLst/>
          </a:prstGeom>
        </p:spPr>
      </p:pic>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spTree>
    <p:extLst>
      <p:ext uri="{BB962C8B-B14F-4D97-AF65-F5344CB8AC3E}">
        <p14:creationId xmlns:p14="http://schemas.microsoft.com/office/powerpoint/2010/main" val="928139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large area&#10;&#10;Description automatically generated">
            <a:extLst>
              <a:ext uri="{FF2B5EF4-FFF2-40B4-BE49-F238E27FC236}">
                <a16:creationId xmlns:a16="http://schemas.microsoft.com/office/drawing/2014/main" id="{87E3D7BA-08E1-3913-B294-CACF7A3B8ADD}"/>
              </a:ext>
            </a:extLst>
          </p:cNvPr>
          <p:cNvPicPr>
            <a:picLocks noChangeAspect="1"/>
          </p:cNvPicPr>
          <p:nvPr/>
        </p:nvPicPr>
        <p:blipFill>
          <a:blip r:embed="rId2"/>
          <a:stretch>
            <a:fillRect/>
          </a:stretch>
        </p:blipFill>
        <p:spPr>
          <a:xfrm>
            <a:off x="7469736" y="255059"/>
            <a:ext cx="4722264" cy="5909733"/>
          </a:xfrm>
          <a:prstGeom prst="rect">
            <a:avLst/>
          </a:prstGeom>
        </p:spPr>
      </p:pic>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sp>
        <p:nvSpPr>
          <p:cNvPr id="4" name="Content Placeholder 3">
            <a:extLst>
              <a:ext uri="{FF2B5EF4-FFF2-40B4-BE49-F238E27FC236}">
                <a16:creationId xmlns:a16="http://schemas.microsoft.com/office/drawing/2014/main" id="{8DEC31F9-78A1-5141-3588-FB7EA8140BB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01312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large land with many different colored lines&#10;&#10;Description automatically generated with medium confidence">
            <a:extLst>
              <a:ext uri="{FF2B5EF4-FFF2-40B4-BE49-F238E27FC236}">
                <a16:creationId xmlns:a16="http://schemas.microsoft.com/office/drawing/2014/main" id="{0D676498-BBF4-223E-11C5-E5521D095D77}"/>
              </a:ext>
            </a:extLst>
          </p:cNvPr>
          <p:cNvPicPr>
            <a:picLocks noChangeAspect="1"/>
          </p:cNvPicPr>
          <p:nvPr/>
        </p:nvPicPr>
        <p:blipFill>
          <a:blip r:embed="rId2"/>
          <a:stretch>
            <a:fillRect/>
          </a:stretch>
        </p:blipFill>
        <p:spPr>
          <a:xfrm>
            <a:off x="7401013" y="229658"/>
            <a:ext cx="4790987" cy="5951009"/>
          </a:xfrm>
          <a:prstGeom prst="rect">
            <a:avLst/>
          </a:prstGeom>
        </p:spPr>
      </p:pic>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sp>
        <p:nvSpPr>
          <p:cNvPr id="4" name="Content Placeholder 3">
            <a:extLst>
              <a:ext uri="{FF2B5EF4-FFF2-40B4-BE49-F238E27FC236}">
                <a16:creationId xmlns:a16="http://schemas.microsoft.com/office/drawing/2014/main" id="{C89E7CCB-6FFB-899F-7942-4D70A254B9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68872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E1A88C4E-5EDB-4E22-8B5D-DF5582B90E39}"/>
              </a:ext>
            </a:extLst>
          </p:cNvPr>
          <p:cNvPicPr>
            <a:picLocks noChangeAspect="1"/>
          </p:cNvPicPr>
          <p:nvPr/>
        </p:nvPicPr>
        <p:blipFill>
          <a:blip r:embed="rId2"/>
          <a:stretch>
            <a:fillRect/>
          </a:stretch>
        </p:blipFill>
        <p:spPr>
          <a:xfrm>
            <a:off x="7593197" y="220133"/>
            <a:ext cx="4598803" cy="6045200"/>
          </a:xfrm>
          <a:prstGeom prst="rect">
            <a:avLst/>
          </a:prstGeom>
        </p:spPr>
      </p:pic>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sp>
        <p:nvSpPr>
          <p:cNvPr id="4" name="Content Placeholder 3">
            <a:extLst>
              <a:ext uri="{FF2B5EF4-FFF2-40B4-BE49-F238E27FC236}">
                <a16:creationId xmlns:a16="http://schemas.microsoft.com/office/drawing/2014/main" id="{D5E72D08-4B95-6866-2F5B-BBCC3237B3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0622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066C1E1F-3FBF-9082-B2B7-630112F85FA9}"/>
              </a:ext>
            </a:extLst>
          </p:cNvPr>
          <p:cNvPicPr>
            <a:picLocks noChangeAspect="1"/>
          </p:cNvPicPr>
          <p:nvPr/>
        </p:nvPicPr>
        <p:blipFill>
          <a:blip r:embed="rId2"/>
          <a:stretch>
            <a:fillRect/>
          </a:stretch>
        </p:blipFill>
        <p:spPr>
          <a:xfrm>
            <a:off x="7408346" y="0"/>
            <a:ext cx="4783654" cy="6231467"/>
          </a:xfrm>
          <a:prstGeom prst="rect">
            <a:avLst/>
          </a:prstGeom>
        </p:spPr>
      </p:pic>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sp>
        <p:nvSpPr>
          <p:cNvPr id="4" name="Content Placeholder 3">
            <a:extLst>
              <a:ext uri="{FF2B5EF4-FFF2-40B4-BE49-F238E27FC236}">
                <a16:creationId xmlns:a16="http://schemas.microsoft.com/office/drawing/2014/main" id="{AD829B8F-5357-32CE-C032-AA894FA0AA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29588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A25A6931-F26F-C687-BA3F-C86E3BBBE651}"/>
              </a:ext>
            </a:extLst>
          </p:cNvPr>
          <p:cNvPicPr>
            <a:picLocks noChangeAspect="1"/>
          </p:cNvPicPr>
          <p:nvPr/>
        </p:nvPicPr>
        <p:blipFill rotWithShape="1">
          <a:blip r:embed="rId2"/>
          <a:srcRect r="6635"/>
          <a:stretch/>
        </p:blipFill>
        <p:spPr>
          <a:xfrm>
            <a:off x="7865191" y="527374"/>
            <a:ext cx="4326809" cy="5367867"/>
          </a:xfrm>
          <a:prstGeom prst="rect">
            <a:avLst/>
          </a:prstGeom>
        </p:spPr>
      </p:pic>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sp>
        <p:nvSpPr>
          <p:cNvPr id="4" name="Content Placeholder 3">
            <a:extLst>
              <a:ext uri="{FF2B5EF4-FFF2-40B4-BE49-F238E27FC236}">
                <a16:creationId xmlns:a16="http://schemas.microsoft.com/office/drawing/2014/main" id="{AC1687A0-E8AE-BA19-B9DF-C65B84A25C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08375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-Old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17CBFD-40F3-6C3B-8BFF-4DED5971A9BF}"/>
              </a:ext>
            </a:extLst>
          </p:cNvPr>
          <p:cNvSpPr txBox="1"/>
          <p:nvPr/>
        </p:nvSpPr>
        <p:spPr>
          <a:xfrm>
            <a:off x="693681" y="2165131"/>
            <a:ext cx="8334703" cy="3693319"/>
          </a:xfrm>
          <a:prstGeom prst="rect">
            <a:avLst/>
          </a:prstGeom>
          <a:noFill/>
        </p:spPr>
        <p:txBody>
          <a:bodyPr wrap="square">
            <a:spAutoFit/>
          </a:bodyPr>
          <a:lstStyle/>
          <a:p>
            <a:r>
              <a:rPr lang="en-US" dirty="0">
                <a:solidFill>
                  <a:srgbClr val="37B8C6"/>
                </a:solidFill>
                <a:effectLst/>
                <a:highlight>
                  <a:srgbClr val="0A181E"/>
                </a:highlight>
                <a:latin typeface="Monaco" pitchFamily="2" charset="77"/>
              </a:rPr>
              <a:t>#!/bin/bash</a:t>
            </a:r>
          </a:p>
          <a:p>
            <a:br>
              <a:rPr lang="en-US" dirty="0">
                <a:solidFill>
                  <a:srgbClr val="F2F2F2"/>
                </a:solidFill>
                <a:effectLst/>
                <a:highlight>
                  <a:srgbClr val="0A181E"/>
                </a:highlight>
                <a:latin typeface="Monaco" pitchFamily="2" charset="77"/>
              </a:rPr>
            </a:br>
            <a:endParaRPr lang="en-US" dirty="0">
              <a:solidFill>
                <a:srgbClr val="F2F2F2"/>
              </a:solidFill>
              <a:effectLst/>
              <a:highlight>
                <a:srgbClr val="0A181E"/>
              </a:highlight>
              <a:latin typeface="Monaco" pitchFamily="2" charset="77"/>
            </a:endParaRPr>
          </a:p>
          <a:p>
            <a:r>
              <a:rPr lang="en-US" dirty="0">
                <a:solidFill>
                  <a:srgbClr val="37B8C6"/>
                </a:solidFill>
                <a:effectLst/>
                <a:highlight>
                  <a:srgbClr val="0A181E"/>
                </a:highlight>
                <a:latin typeface="Monaco" pitchFamily="2" charset="77"/>
              </a:rPr>
              <a:t>#SBATCH --job-name=EF5_run     # job name</a:t>
            </a:r>
          </a:p>
          <a:p>
            <a:r>
              <a:rPr lang="en-US" dirty="0">
                <a:solidFill>
                  <a:srgbClr val="37B8C6"/>
                </a:solidFill>
                <a:effectLst/>
                <a:highlight>
                  <a:srgbClr val="0A181E"/>
                </a:highlight>
                <a:latin typeface="Monaco" pitchFamily="2" charset="77"/>
              </a:rPr>
              <a:t>#SBATCH --partition=</a:t>
            </a:r>
            <a:r>
              <a:rPr lang="en-US" dirty="0" err="1">
                <a:solidFill>
                  <a:srgbClr val="37B8C6"/>
                </a:solidFill>
                <a:effectLst/>
                <a:highlight>
                  <a:srgbClr val="0A181E"/>
                </a:highlight>
                <a:latin typeface="Monaco" pitchFamily="2" charset="77"/>
              </a:rPr>
              <a:t>SOE_main</a:t>
            </a:r>
            <a:r>
              <a:rPr lang="en-US" dirty="0">
                <a:solidFill>
                  <a:srgbClr val="37B8C6"/>
                </a:solidFill>
                <a:effectLst/>
                <a:highlight>
                  <a:srgbClr val="0A181E"/>
                </a:highlight>
                <a:latin typeface="Monaco" pitchFamily="2" charset="77"/>
              </a:rPr>
              <a:t>   # partition (queue)</a:t>
            </a:r>
          </a:p>
          <a:p>
            <a:r>
              <a:rPr lang="en-US" dirty="0">
                <a:solidFill>
                  <a:srgbClr val="37B8C6"/>
                </a:solidFill>
                <a:effectLst/>
                <a:highlight>
                  <a:srgbClr val="0A181E"/>
                </a:highlight>
                <a:latin typeface="Monaco" pitchFamily="2" charset="77"/>
              </a:rPr>
              <a:t>#SBATCH --mem=32000            # memory per node in MB</a:t>
            </a:r>
            <a:r>
              <a:rPr lang="en-US" dirty="0">
                <a:solidFill>
                  <a:srgbClr val="F2F2F2"/>
                </a:solidFill>
                <a:effectLst/>
                <a:highlight>
                  <a:srgbClr val="149902"/>
                </a:highlight>
                <a:latin typeface="Monaco" pitchFamily="2" charset="77"/>
              </a:rPr>
              <a:t> </a:t>
            </a:r>
            <a:endParaRPr lang="en-US" dirty="0">
              <a:solidFill>
                <a:srgbClr val="37B8C6"/>
              </a:solidFill>
              <a:effectLst/>
              <a:highlight>
                <a:srgbClr val="0A181E"/>
              </a:highlight>
              <a:latin typeface="Monaco" pitchFamily="2" charset="77"/>
            </a:endParaRPr>
          </a:p>
          <a:p>
            <a:r>
              <a:rPr lang="en-US" dirty="0">
                <a:solidFill>
                  <a:srgbClr val="37B8C6"/>
                </a:solidFill>
                <a:effectLst/>
                <a:highlight>
                  <a:srgbClr val="0A181E"/>
                </a:highlight>
                <a:latin typeface="Monaco" pitchFamily="2" charset="77"/>
              </a:rPr>
              <a:t>#SBATCH --output=bl3.out     # file to collect standard output</a:t>
            </a:r>
          </a:p>
          <a:p>
            <a:r>
              <a:rPr lang="en-US" dirty="0">
                <a:solidFill>
                  <a:srgbClr val="37B8C6"/>
                </a:solidFill>
                <a:effectLst/>
                <a:highlight>
                  <a:srgbClr val="0A181E"/>
                </a:highlight>
                <a:latin typeface="Monaco" pitchFamily="2" charset="77"/>
              </a:rPr>
              <a:t>#SBATCH --error=bl3.err      # file to collect standard errors</a:t>
            </a:r>
          </a:p>
          <a:p>
            <a:br>
              <a:rPr lang="en-US" dirty="0">
                <a:solidFill>
                  <a:srgbClr val="F2F2F2"/>
                </a:solidFill>
                <a:effectLst/>
                <a:highlight>
                  <a:srgbClr val="0A181E"/>
                </a:highlight>
                <a:latin typeface="Monaco" pitchFamily="2" charset="77"/>
              </a:rPr>
            </a:br>
            <a:endParaRPr lang="en-US" dirty="0">
              <a:solidFill>
                <a:srgbClr val="F2F2F2"/>
              </a:solidFill>
              <a:effectLst/>
              <a:highlight>
                <a:srgbClr val="0A181E"/>
              </a:highlight>
              <a:latin typeface="Monaco" pitchFamily="2" charset="77"/>
            </a:endParaRPr>
          </a:p>
          <a:p>
            <a:r>
              <a:rPr lang="en-US" dirty="0">
                <a:solidFill>
                  <a:srgbClr val="F2F2F2"/>
                </a:solidFill>
                <a:effectLst/>
                <a:highlight>
                  <a:srgbClr val="0A181E"/>
                </a:highlight>
                <a:latin typeface="Monaco" pitchFamily="2" charset="77"/>
              </a:rPr>
              <a:t>/volume/NFS/en279/EF5/bin/ef5 </a:t>
            </a:r>
            <a:r>
              <a:rPr lang="en-US" dirty="0" err="1">
                <a:solidFill>
                  <a:srgbClr val="F2F2F2"/>
                </a:solidFill>
                <a:effectLst/>
                <a:highlight>
                  <a:srgbClr val="0A181E"/>
                </a:highlight>
                <a:latin typeface="Monaco" pitchFamily="2" charset="77"/>
              </a:rPr>
              <a:t>control_gauges_ghana.txt</a:t>
            </a:r>
            <a:endParaRPr lang="en-US" dirty="0">
              <a:solidFill>
                <a:srgbClr val="F2F2F2"/>
              </a:solidFill>
              <a:effectLst/>
              <a:highlight>
                <a:srgbClr val="0A181E"/>
              </a:highlight>
              <a:latin typeface="Monaco" pitchFamily="2" charset="77"/>
            </a:endParaRPr>
          </a:p>
        </p:txBody>
      </p:sp>
    </p:spTree>
    <p:extLst>
      <p:ext uri="{BB962C8B-B14F-4D97-AF65-F5344CB8AC3E}">
        <p14:creationId xmlns:p14="http://schemas.microsoft.com/office/powerpoint/2010/main" val="3903006530"/>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21304C-DFC2-4121-A3A1-819C4779F221}">
  <ds:schemaRefs>
    <ds:schemaRef ds:uri="http://schemas.microsoft.com/sharepoint/v3/contenttype/forms"/>
  </ds:schemaRefs>
</ds:datastoreItem>
</file>

<file path=customXml/itemProps2.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customXml/itemProps3.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3326</TotalTime>
  <Words>696</Words>
  <Application>Microsoft Macintosh PowerPoint</Application>
  <PresentationFormat>Widescreen</PresentationFormat>
  <Paragraphs>81</Paragraphs>
  <Slides>28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Monaco</vt:lpstr>
      <vt:lpstr>Roboto</vt:lpstr>
      <vt:lpstr>Roboto Black</vt:lpstr>
      <vt:lpstr>Times New Roman</vt:lpstr>
      <vt:lpstr>IOWA-PPT-Template-Widescreen-2022</vt:lpstr>
      <vt:lpstr>GHANA CALIBRATION 1km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11</cp:revision>
  <dcterms:created xsi:type="dcterms:W3CDTF">2024-02-07T15:41:07Z</dcterms:created>
  <dcterms:modified xsi:type="dcterms:W3CDTF">2024-05-21T14:07:13Z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